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sldIdLst>
    <p:sldId id="256" r:id="rId3"/>
    <p:sldId id="257" r:id="rId4"/>
    <p:sldId id="259" r:id="rId5"/>
    <p:sldId id="260" r:id="rId6"/>
    <p:sldId id="269" r:id="rId7"/>
    <p:sldId id="270" r:id="rId8"/>
    <p:sldId id="261" r:id="rId9"/>
    <p:sldId id="268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4F123"/>
    <a:srgbClr val="CC9900"/>
    <a:srgbClr val="FFCC00"/>
    <a:srgbClr val="CCFF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358" autoAdjust="0"/>
  </p:normalViewPr>
  <p:slideViewPr>
    <p:cSldViewPr>
      <p:cViewPr>
        <p:scale>
          <a:sx n="60" d="100"/>
          <a:sy n="60" d="100"/>
        </p:scale>
        <p:origin x="-2478" y="-10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E64D67-5158-4419-8B7F-A789DA1B3DDE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376D71A-D317-4C2D-9CDC-FBF24739D4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40BEA6-C9F6-40A4-B992-2D3E3FFC8DE1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D2AA6F-311F-47DC-A51B-F29EA8EC4B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1E5D92-AD06-481C-BAB0-5D94E9D24907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A00C5-B8F8-46C7-8E29-F9BCA285C2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E64D67-5158-4419-8B7F-A789DA1B3DDE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76D71A-D317-4C2D-9CDC-FBF24739D4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740313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79554C-1799-453F-A17D-401C59C06DA9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E4976-7FDD-4AB5-BCDD-358B8B3541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50501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F04341-9B8A-4230-8900-279255E00A7B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B65C9-DEA2-4938-A621-B44037B4AB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25415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1BC699-8BA0-4BD0-9EDD-7E67473EDCF0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F15D8A-97A6-47B2-A03C-D5303A1FF0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109470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0852C3-CA3E-4529-8501-DA1BD1D1E096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C2232C-36D1-4CFB-ACB1-5D5F06DAF5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668830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B322C5-A214-4893-B8FF-A3C6771AAEE0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A90FA-CFC7-4152-B700-6C364066AD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44843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AFC221-918E-453D-9695-368B0F294888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FD22D-97E5-4783-93EB-7C230B79DC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90951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A7727D-8C9E-4A48-B16B-2DE400F72698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CC036B-2BA3-471A-842D-2038A40DA3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58467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79554C-1799-453F-A17D-401C59C06DA9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3E4976-7FDD-4AB5-BCDD-358B8B3541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ED573D-0C99-4D53-BC25-CA270A361DBA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C8E56-01FB-4113-99CD-81CBB7DB3C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61487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40BEA6-C9F6-40A4-B992-2D3E3FFC8DE1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D2AA6F-311F-47DC-A51B-F29EA8EC4B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735538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1E5D92-AD06-481C-BAB0-5D94E9D24907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A00C5-B8F8-46C7-8E29-F9BCA285C2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60914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F04341-9B8A-4230-8900-279255E00A7B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DB65C9-DEA2-4938-A621-B44037B4AB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1BC699-8BA0-4BD0-9EDD-7E67473EDCF0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F15D8A-97A6-47B2-A03C-D5303A1FF0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0852C3-CA3E-4529-8501-DA1BD1D1E096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C2232C-36D1-4CFB-ACB1-5D5F06DAF5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B322C5-A214-4893-B8FF-A3C6771AAEE0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A90FA-CFC7-4152-B700-6C364066AD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AFC221-918E-453D-9695-368B0F294888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AFD22D-97E5-4783-93EB-7C230B79DC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3AA7727D-8C9E-4A48-B16B-2DE400F72698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0CC036B-2BA3-471A-842D-2038A40DA3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ED573D-0C99-4D53-BC25-CA270A361DBA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C8E56-01FB-4113-99CD-81CBB7DB3C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EF6980F8-66D1-40C0-9B5A-BD5A712BF9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38D779A-0878-4562-932B-E6D342FFE977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38D779A-0878-4562-932B-E6D342FFE977}" type="datetimeFigureOut">
              <a:rPr lang="en-US" smtClean="0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6980F8-66D1-40C0-9B5A-BD5A712BF9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8397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12.xml"/><Relationship Id="rId1" Type="http://schemas.openxmlformats.org/officeDocument/2006/relationships/video" Target="../media/media1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533400" y="4800600"/>
            <a:ext cx="7772400" cy="1470025"/>
          </a:xfrm>
        </p:spPr>
        <p:txBody>
          <a:bodyPr>
            <a:scene3d>
              <a:camera prst="obliqueTopRight"/>
              <a:lightRig rig="morning" dir="t"/>
            </a:scene3d>
            <a:sp3d extrusionH="57150" prstMaterial="flat">
              <a:bevelT w="38100" h="38100"/>
            </a:sp3d>
          </a:bodyPr>
          <a:lstStyle/>
          <a:p>
            <a:r>
              <a:rPr lang="en-US" sz="4800" dirty="0">
                <a:effectLst/>
              </a:rPr>
              <a:t>Fukushima Nuclear Safety: Myths and Realities</a:t>
            </a:r>
            <a:endParaRPr lang="en-US" sz="4800" dirty="0" smtClean="0">
              <a:ln w="12700">
                <a:noFill/>
              </a:ln>
              <a:solidFill>
                <a:schemeClr val="bg1"/>
              </a:solidFill>
              <a:effectLst>
                <a:outerShdw blurRad="60007" dir="1500000" sy="-30000" kx="800400" algn="b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-10633" y="0"/>
            <a:ext cx="8449340" cy="774848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does a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Plant work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ankine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1295400" y="971550"/>
            <a:ext cx="7848600" cy="5886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 rot="16200000">
            <a:off x="-3002280" y="3002281"/>
            <a:ext cx="6858000" cy="853439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</a:rPr>
              <a:t>Earthquake </a:t>
            </a:r>
            <a:r>
              <a:rPr lang="en-US" sz="4000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latin typeface="Rockwell Extra Bold" pitchFamily="18" charset="0"/>
              </a:rPr>
              <a:t>&amp;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obo Std" pitchFamily="34" charset="0"/>
              </a:rPr>
              <a:t>Tsunami</a:t>
            </a:r>
          </a:p>
        </p:txBody>
      </p:sp>
      <p:pic>
        <p:nvPicPr>
          <p:cNvPr id="5124" name="Picture 4" descr="http://www.alternatehistory.com/discussion/attachment.php?attachmentid=8998&amp;stc=1&amp;d=1135282825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96" r="6064"/>
          <a:stretch/>
        </p:blipFill>
        <p:spPr bwMode="auto">
          <a:xfrm>
            <a:off x="4401878" y="0"/>
            <a:ext cx="4742122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664842" y="1442484"/>
            <a:ext cx="3662916" cy="3662916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60142" y="1937784"/>
            <a:ext cx="2672316" cy="2672316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656771" y="2434413"/>
            <a:ext cx="1679058" cy="1679058"/>
          </a:xfrm>
          <a:prstGeom prst="ellipse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152736" y="2930378"/>
            <a:ext cx="687129" cy="687129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 descr="C:\Users\Morocz\AppData\Local\Microsoft\Windows\Temporary Internet Files\Content.IE5\4WC68ZBZ\MC900434729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40" y="3445153"/>
            <a:ext cx="268029" cy="268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600" y="3348335"/>
            <a:ext cx="2094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+mj-lt"/>
              </a:rPr>
              <a:t>Fukushima 1</a:t>
            </a:r>
            <a:endParaRPr lang="en-US" sz="2400" dirty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3440" y="0"/>
            <a:ext cx="3566160" cy="6900875"/>
            <a:chOff x="853440" y="0"/>
            <a:chExt cx="3566160" cy="6900875"/>
          </a:xfrm>
        </p:grpSpPr>
        <p:pic>
          <p:nvPicPr>
            <p:cNvPr id="5131" name="Picture 11" descr="http://stevenhomartialarts.com/site/wp-content/uploads/2011/03/japan-earthquake-48ade4caecc7eb9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" y="0"/>
              <a:ext cx="3566160" cy="227452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3" name="Picture 13" descr="http://www.zeusbox.com/wallpapers/japan_earthquake_tsunami_waves-1920x120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" y="2209800"/>
              <a:ext cx="3566160" cy="222821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5" name="Picture 15" descr="http://savingjapan.files.wordpress.com/2011/03/japan-earthquake-tsunami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" y="4419600"/>
              <a:ext cx="3566160" cy="248127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publicradio.org/columns/marketplace/business-news-briefs/1100221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289" b="23450"/>
          <a:stretch/>
        </p:blipFill>
        <p:spPr bwMode="auto">
          <a:xfrm>
            <a:off x="0" y="3276600"/>
            <a:ext cx="9144000" cy="3581400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895052"/>
            <a:ext cx="8839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S" sz="2000" dirty="0" smtClean="0"/>
              <a:t>Nuclear </a:t>
            </a:r>
            <a:r>
              <a:rPr lang="en-US" sz="2000" dirty="0" smtClean="0"/>
              <a:t>reactors</a:t>
            </a:r>
            <a:r>
              <a:rPr lang="es-ES" sz="2000" dirty="0" smtClean="0"/>
              <a:t> </a:t>
            </a:r>
            <a:r>
              <a:rPr lang="es-ES" sz="3200" dirty="0" smtClean="0">
                <a:solidFill>
                  <a:schemeClr val="accent2"/>
                </a:solidFill>
              </a:rPr>
              <a:t>1</a:t>
            </a:r>
            <a:r>
              <a:rPr lang="es-ES" sz="2000" dirty="0">
                <a:solidFill>
                  <a:schemeClr val="accent2"/>
                </a:solidFill>
              </a:rPr>
              <a:t>, </a:t>
            </a:r>
            <a:r>
              <a:rPr lang="es-ES" sz="3600" dirty="0">
                <a:solidFill>
                  <a:schemeClr val="accent2"/>
                </a:solidFill>
              </a:rPr>
              <a:t>2</a:t>
            </a:r>
            <a:r>
              <a:rPr lang="es-ES" sz="2000" dirty="0">
                <a:solidFill>
                  <a:schemeClr val="accent2"/>
                </a:solidFill>
              </a:rPr>
              <a:t> </a:t>
            </a:r>
            <a:r>
              <a:rPr lang="es-ES" sz="2000" dirty="0"/>
              <a:t>,</a:t>
            </a:r>
            <a:r>
              <a:rPr lang="es-ES" sz="2000" dirty="0" smtClean="0">
                <a:solidFill>
                  <a:schemeClr val="accent2"/>
                </a:solidFill>
              </a:rPr>
              <a:t> </a:t>
            </a:r>
            <a:r>
              <a:rPr lang="es-ES" sz="4400" dirty="0">
                <a:solidFill>
                  <a:schemeClr val="accent2"/>
                </a:solidFill>
              </a:rPr>
              <a:t>3</a:t>
            </a:r>
            <a:r>
              <a:rPr lang="es-ES" sz="2000" dirty="0">
                <a:solidFill>
                  <a:schemeClr val="accent2"/>
                </a:solidFill>
              </a:rPr>
              <a:t> </a:t>
            </a:r>
            <a:r>
              <a:rPr lang="en-US" sz="2000" dirty="0" smtClean="0"/>
              <a:t>automatically stopped</a:t>
            </a:r>
            <a:endParaRPr lang="es-E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s-ES" sz="2000" dirty="0" smtClean="0"/>
              <a:t>Nuclear </a:t>
            </a:r>
            <a:r>
              <a:rPr lang="en-US" sz="2000" dirty="0" smtClean="0"/>
              <a:t>reactors</a:t>
            </a:r>
            <a:r>
              <a:rPr lang="es-ES" sz="2000" dirty="0" smtClean="0"/>
              <a:t> </a:t>
            </a:r>
            <a:r>
              <a:rPr lang="es-ES" sz="4400" dirty="0" smtClean="0">
                <a:solidFill>
                  <a:schemeClr val="accent1"/>
                </a:solidFill>
              </a:rPr>
              <a:t>4</a:t>
            </a:r>
            <a:r>
              <a:rPr lang="es-ES" sz="2000" dirty="0">
                <a:solidFill>
                  <a:schemeClr val="accent1"/>
                </a:solidFill>
              </a:rPr>
              <a:t>, </a:t>
            </a:r>
            <a:r>
              <a:rPr lang="es-ES" sz="3600" dirty="0">
                <a:solidFill>
                  <a:schemeClr val="accent1"/>
                </a:solidFill>
              </a:rPr>
              <a:t>5</a:t>
            </a:r>
            <a:r>
              <a:rPr lang="es-ES" sz="2000" dirty="0">
                <a:solidFill>
                  <a:schemeClr val="accent1"/>
                </a:solidFill>
              </a:rPr>
              <a:t> </a:t>
            </a:r>
            <a:r>
              <a:rPr lang="es-ES" sz="2000" dirty="0"/>
              <a:t>,</a:t>
            </a:r>
            <a:r>
              <a:rPr lang="es-ES" sz="2000" dirty="0" smtClean="0">
                <a:solidFill>
                  <a:schemeClr val="accent1"/>
                </a:solidFill>
              </a:rPr>
              <a:t> </a:t>
            </a:r>
            <a:r>
              <a:rPr lang="es-ES" sz="2800" dirty="0">
                <a:solidFill>
                  <a:schemeClr val="accent1"/>
                </a:solidFill>
              </a:rPr>
              <a:t>6</a:t>
            </a:r>
            <a:r>
              <a:rPr lang="es-ES" sz="2000" dirty="0">
                <a:solidFill>
                  <a:schemeClr val="accent1"/>
                </a:solidFill>
              </a:rPr>
              <a:t> </a:t>
            </a:r>
            <a:r>
              <a:rPr lang="en-US" sz="2000" dirty="0" smtClean="0"/>
              <a:t>were under maintenance</a:t>
            </a:r>
            <a:endParaRPr lang="es-ES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The fuel elements remained with their residual heat</a:t>
            </a:r>
            <a:r>
              <a:rPr lang="es-ES" sz="3600" b="1" dirty="0" smtClean="0">
                <a:solidFill>
                  <a:schemeClr val="accent6"/>
                </a:solidFill>
              </a:rPr>
              <a:t>(&lt;5%)</a:t>
            </a:r>
          </a:p>
        </p:txBody>
      </p:sp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4114800" cy="6096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ln w="1270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Fukushima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09124"/>
            <a:ext cx="91781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The emergency cooling systems </a:t>
            </a:r>
            <a:r>
              <a:rPr lang="en-US" dirty="0" smtClean="0"/>
              <a:t>operated in accordance with protocols</a:t>
            </a:r>
            <a:endParaRPr lang="es-ES" dirty="0" smtClean="0">
              <a:solidFill>
                <a:schemeClr val="accent6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Failing main power supply due to earthquake, secondary systems worked normally powered by </a:t>
            </a:r>
            <a:r>
              <a:rPr lang="en-US" sz="2400" dirty="0" smtClean="0"/>
              <a:t>emergency diesel generators  </a:t>
            </a:r>
            <a:r>
              <a:rPr lang="en-US" dirty="0" smtClean="0"/>
              <a:t>&amp; </a:t>
            </a:r>
            <a:r>
              <a:rPr lang="en-US" sz="2400" dirty="0" smtClean="0"/>
              <a:t>batteries</a:t>
            </a:r>
            <a:r>
              <a:rPr lang="en-US" dirty="0" smtClean="0"/>
              <a:t>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Between the earthquake and the impact of the tsunami, the </a:t>
            </a:r>
            <a:r>
              <a:rPr lang="en-US" sz="2400" dirty="0" smtClean="0"/>
              <a:t>safety protocols </a:t>
            </a:r>
            <a:r>
              <a:rPr lang="en-US" dirty="0" smtClean="0"/>
              <a:t>worked as intended by design.</a:t>
            </a:r>
          </a:p>
          <a:p>
            <a:pPr marL="285750" indent="-285750"/>
            <a:endParaRPr lang="en-US" dirty="0"/>
          </a:p>
        </p:txBody>
      </p:sp>
      <p:pic>
        <p:nvPicPr>
          <p:cNvPr id="6152" name="Picture 8" descr="http://hereandnow.wbur.org/files/2011/03/0321_fukushima-smok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8434" b="4728"/>
          <a:stretch/>
        </p:blipFill>
        <p:spPr bwMode="auto">
          <a:xfrm>
            <a:off x="0" y="3124199"/>
            <a:ext cx="9144000" cy="3733801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4114800" cy="6096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ln w="1270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Fukushima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V="1">
            <a:off x="0" y="1207532"/>
            <a:ext cx="9143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Due to </a:t>
            </a:r>
            <a:r>
              <a:rPr lang="en-US" smtClean="0"/>
              <a:t>the tsunami, water </a:t>
            </a:r>
            <a:r>
              <a:rPr lang="en-US" dirty="0" smtClean="0"/>
              <a:t>flooded and left inoperative </a:t>
            </a:r>
            <a:r>
              <a:rPr lang="en-US" sz="2400" dirty="0" smtClean="0"/>
              <a:t>diesel generators, batteries and control systems </a:t>
            </a:r>
            <a:r>
              <a:rPr lang="en-US" dirty="0" smtClean="0"/>
              <a:t>of the nuclear power plant. </a:t>
            </a:r>
            <a:r>
              <a:rPr lang="es-ES" dirty="0" smtClean="0"/>
              <a:t/>
            </a:r>
            <a:br>
              <a:rPr lang="es-ES" dirty="0" smtClean="0"/>
            </a:b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All actions were aimed to prevent </a:t>
            </a:r>
            <a:r>
              <a:rPr lang="en-US" sz="2400" dirty="0" smtClean="0"/>
              <a:t>overheating of the fuel elements </a:t>
            </a:r>
            <a:r>
              <a:rPr lang="en-US" dirty="0" smtClean="0"/>
              <a:t>in their pressure vessels and secondary pools.</a:t>
            </a:r>
            <a:endParaRPr lang="en-US" dirty="0"/>
          </a:p>
        </p:txBody>
      </p:sp>
      <p:pic>
        <p:nvPicPr>
          <p:cNvPr id="6154" name="Picture 10" descr="http://www.japannewstoday.com/wp-content/uploads/2011/04/FukushimaDaiichiDustProtecta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229" b="21227"/>
          <a:stretch/>
        </p:blipFill>
        <p:spPr bwMode="auto">
          <a:xfrm>
            <a:off x="0" y="3200401"/>
            <a:ext cx="9144000" cy="3657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4114800" cy="6096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ln w="1270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Fukushima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eegwind.com/wp-content/uploads/2010/05/shutterstock_36129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8100"/>
            <a:ext cx="9296400" cy="6972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7883" y="5683469"/>
            <a:ext cx="3810000" cy="1143000"/>
          </a:xfrm>
        </p:spPr>
        <p:txBody>
          <a:bodyPr>
            <a:normAutofit fontScale="90000"/>
          </a:bodyPr>
          <a:lstStyle/>
          <a:p>
            <a:r>
              <a:rPr lang="en-US" sz="8000" b="1" dirty="0" smtClean="0">
                <a:ln w="12700">
                  <a:noFill/>
                </a:ln>
                <a:solidFill>
                  <a:schemeClr val="bg1"/>
                </a:solidFill>
                <a:latin typeface="Arial Narrow" pitchFamily="34" charset="0"/>
              </a:rPr>
              <a:t>Future…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239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References</a:t>
            </a:r>
          </a:p>
        </p:txBody>
      </p:sp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1219200" y="1862078"/>
            <a:ext cx="6934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arenBoth"/>
            </a:pPr>
            <a:r>
              <a:rPr lang="en-US" dirty="0"/>
              <a:t>World Nuclear Power Reactors &amp; Uranium Requirements". World Nuclear Association. </a:t>
            </a:r>
          </a:p>
          <a:p>
            <a:pPr marL="342900" indent="-342900">
              <a:buFontTx/>
              <a:buAutoNum type="arabicParenBoth"/>
            </a:pPr>
            <a:r>
              <a:rPr lang="en-US" dirty="0"/>
              <a:t>Nuclear Power Plant Information, International Atomic Energy Agency.</a:t>
            </a:r>
          </a:p>
          <a:p>
            <a:pPr marL="342900" indent="-342900">
              <a:buFontTx/>
              <a:buAutoNum type="arabicParenBoth"/>
            </a:pPr>
            <a:r>
              <a:rPr lang="en-US" dirty="0"/>
              <a:t>Key world energy statistics 2009</a:t>
            </a:r>
          </a:p>
          <a:p>
            <a:pPr marL="342900" indent="-342900">
              <a:buFontTx/>
              <a:buAutoNum type="arabicParenBoth"/>
            </a:pPr>
            <a:r>
              <a:rPr lang="en-US" dirty="0"/>
              <a:t>EIA Annual Energy Review 2007. U.S. Dept. of Energy, Energy Information Administration.</a:t>
            </a:r>
          </a:p>
          <a:p>
            <a:pPr marL="342900" indent="-342900">
              <a:buFontTx/>
              <a:buAutoNum type="arabicParenBoth"/>
            </a:pPr>
            <a:r>
              <a:rPr lang="en-US" dirty="0"/>
              <a:t>Country Analysis Briefs - Japan, US Energy Information Administration, published January </a:t>
            </a:r>
            <a:r>
              <a:rPr lang="en-US" dirty="0" smtClean="0"/>
              <a:t>2004</a:t>
            </a:r>
          </a:p>
          <a:p>
            <a:pPr marL="342900" indent="-342900">
              <a:buFontTx/>
              <a:buAutoNum type="arabicParenBoth"/>
            </a:pP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</TotalTime>
  <Words>185</Words>
  <Application>Microsoft Office PowerPoint</Application>
  <PresentationFormat>On-screen Show (4:3)</PresentationFormat>
  <Paragraphs>24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Thermal</vt:lpstr>
      <vt:lpstr>Office Theme</vt:lpstr>
      <vt:lpstr>Fukushima Nuclear Safety: Myths and Realities</vt:lpstr>
      <vt:lpstr>How does a Nuclear Power Plant work?</vt:lpstr>
      <vt:lpstr>Earthquake &amp; Tsunami</vt:lpstr>
      <vt:lpstr>Fukushima</vt:lpstr>
      <vt:lpstr>Fukushima</vt:lpstr>
      <vt:lpstr>Fukushima</vt:lpstr>
      <vt:lpstr>Future…</vt:lpstr>
      <vt:lpstr>References</vt:lpstr>
    </vt:vector>
  </TitlesOfParts>
  <Company>FIU-COE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Energia Nuclear</dc:title>
  <dc:creator>tremante</dc:creator>
  <cp:lastModifiedBy>tremante</cp:lastModifiedBy>
  <cp:revision>80</cp:revision>
  <dcterms:created xsi:type="dcterms:W3CDTF">2011-04-26T20:23:54Z</dcterms:created>
  <dcterms:modified xsi:type="dcterms:W3CDTF">2011-10-18T21:15:25Z</dcterms:modified>
</cp:coreProperties>
</file>